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72"/>
  </p:notesMasterIdLst>
  <p:handoutMasterIdLst>
    <p:handoutMasterId r:id="rId73"/>
  </p:handoutMasterIdLst>
  <p:sldIdLst>
    <p:sldId id="348" r:id="rId5"/>
    <p:sldId id="10960" r:id="rId6"/>
    <p:sldId id="10953" r:id="rId7"/>
    <p:sldId id="10961" r:id="rId8"/>
    <p:sldId id="10966" r:id="rId9"/>
    <p:sldId id="10962" r:id="rId10"/>
    <p:sldId id="10963" r:id="rId11"/>
    <p:sldId id="10964" r:id="rId12"/>
    <p:sldId id="10965" r:id="rId13"/>
    <p:sldId id="10999" r:id="rId14"/>
    <p:sldId id="11000" r:id="rId15"/>
    <p:sldId id="11001" r:id="rId16"/>
    <p:sldId id="11002" r:id="rId17"/>
    <p:sldId id="10967" r:id="rId18"/>
    <p:sldId id="11003" r:id="rId19"/>
    <p:sldId id="11004" r:id="rId20"/>
    <p:sldId id="10968" r:id="rId21"/>
    <p:sldId id="11005" r:id="rId22"/>
    <p:sldId id="11016" r:id="rId23"/>
    <p:sldId id="11007" r:id="rId24"/>
    <p:sldId id="11008" r:id="rId25"/>
    <p:sldId id="11009" r:id="rId26"/>
    <p:sldId id="11010" r:id="rId27"/>
    <p:sldId id="11011" r:id="rId28"/>
    <p:sldId id="11012" r:id="rId29"/>
    <p:sldId id="10969" r:id="rId30"/>
    <p:sldId id="10970" r:id="rId31"/>
    <p:sldId id="10971" r:id="rId32"/>
    <p:sldId id="10972" r:id="rId33"/>
    <p:sldId id="10973" r:id="rId34"/>
    <p:sldId id="10974" r:id="rId35"/>
    <p:sldId id="10975" r:id="rId36"/>
    <p:sldId id="10980" r:id="rId37"/>
    <p:sldId id="10976" r:id="rId38"/>
    <p:sldId id="10977" r:id="rId39"/>
    <p:sldId id="10978" r:id="rId40"/>
    <p:sldId id="10979" r:id="rId41"/>
    <p:sldId id="10981" r:id="rId42"/>
    <p:sldId id="10982" r:id="rId43"/>
    <p:sldId id="10983" r:id="rId44"/>
    <p:sldId id="11017" r:id="rId45"/>
    <p:sldId id="11018" r:id="rId46"/>
    <p:sldId id="11020" r:id="rId47"/>
    <p:sldId id="11019" r:id="rId48"/>
    <p:sldId id="10984" r:id="rId49"/>
    <p:sldId id="10985" r:id="rId50"/>
    <p:sldId id="10986" r:id="rId51"/>
    <p:sldId id="10987" r:id="rId52"/>
    <p:sldId id="10988" r:id="rId53"/>
    <p:sldId id="10989" r:id="rId54"/>
    <p:sldId id="10990" r:id="rId55"/>
    <p:sldId id="10991" r:id="rId56"/>
    <p:sldId id="10992" r:id="rId57"/>
    <p:sldId id="11015" r:id="rId58"/>
    <p:sldId id="10998" r:id="rId59"/>
    <p:sldId id="10993" r:id="rId60"/>
    <p:sldId id="10994" r:id="rId61"/>
    <p:sldId id="10995" r:id="rId62"/>
    <p:sldId id="10996" r:id="rId63"/>
    <p:sldId id="10997" r:id="rId64"/>
    <p:sldId id="11014" r:id="rId65"/>
    <p:sldId id="11022" r:id="rId66"/>
    <p:sldId id="11023" r:id="rId67"/>
    <p:sldId id="11024" r:id="rId68"/>
    <p:sldId id="11025" r:id="rId69"/>
    <p:sldId id="11021" r:id="rId70"/>
    <p:sldId id="39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F00"/>
    <a:srgbClr val="F5F5F5"/>
    <a:srgbClr val="2C2C2C"/>
    <a:srgbClr val="414141"/>
    <a:srgbClr val="ED2424"/>
    <a:srgbClr val="7F7F7F"/>
    <a:srgbClr val="DDE9F4"/>
    <a:srgbClr val="9EA6AE"/>
    <a:srgbClr val="FF6666"/>
    <a:srgbClr val="A15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5" autoAdjust="0"/>
    <p:restoredTop sz="76568" autoAdjust="0"/>
  </p:normalViewPr>
  <p:slideViewPr>
    <p:cSldViewPr snapToGrid="0">
      <p:cViewPr varScale="1">
        <p:scale>
          <a:sx n="107" d="100"/>
          <a:sy n="107" d="100"/>
        </p:scale>
        <p:origin x="640" y="176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D8865-5DEE-41E3-992A-064628130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30ADF7-DEA3-462A-94CE-B452206F3E48}">
      <dgm:prSet/>
      <dgm:spPr/>
      <dgm:t>
        <a:bodyPr/>
        <a:lstStyle/>
        <a:p>
          <a:r>
            <a:rPr lang="en-US"/>
            <a:t>Automation solution for content generation at scale</a:t>
          </a:r>
        </a:p>
      </dgm:t>
    </dgm:pt>
    <dgm:pt modelId="{52D0E0B3-26D6-4203-ABD1-5884770A7A45}" type="parTrans" cxnId="{36A49BEB-4447-4793-9BD4-D05BD896AF2A}">
      <dgm:prSet/>
      <dgm:spPr/>
      <dgm:t>
        <a:bodyPr/>
        <a:lstStyle/>
        <a:p>
          <a:endParaRPr lang="en-US"/>
        </a:p>
      </dgm:t>
    </dgm:pt>
    <dgm:pt modelId="{F73D6730-96E6-41F4-B4EE-4F5B32BD5A85}" type="sibTrans" cxnId="{36A49BEB-4447-4793-9BD4-D05BD896AF2A}">
      <dgm:prSet/>
      <dgm:spPr/>
      <dgm:t>
        <a:bodyPr/>
        <a:lstStyle/>
        <a:p>
          <a:endParaRPr lang="en-US"/>
        </a:p>
      </dgm:t>
    </dgm:pt>
    <dgm:pt modelId="{0D2D5065-8758-46F9-B297-C2D76FC04B16}">
      <dgm:prSet/>
      <dgm:spPr/>
      <dgm:t>
        <a:bodyPr/>
        <a:lstStyle/>
        <a:p>
          <a:r>
            <a:rPr lang="en-US" dirty="0"/>
            <a:t>Set of Services (grouped into various “families”)</a:t>
          </a:r>
        </a:p>
      </dgm:t>
    </dgm:pt>
    <dgm:pt modelId="{D9E96DC4-9F1D-4A85-A0E2-FAC90BD9A667}" type="parTrans" cxnId="{CC9C91B4-E8E0-40AC-ACC5-655D3B40D5D6}">
      <dgm:prSet/>
      <dgm:spPr/>
      <dgm:t>
        <a:bodyPr/>
        <a:lstStyle/>
        <a:p>
          <a:endParaRPr lang="en-US"/>
        </a:p>
      </dgm:t>
    </dgm:pt>
    <dgm:pt modelId="{1F3E826A-ED31-4F06-8624-1285E6405AF5}" type="sibTrans" cxnId="{CC9C91B4-E8E0-40AC-ACC5-655D3B40D5D6}">
      <dgm:prSet/>
      <dgm:spPr/>
      <dgm:t>
        <a:bodyPr/>
        <a:lstStyle/>
        <a:p>
          <a:endParaRPr lang="en-US"/>
        </a:p>
      </dgm:t>
    </dgm:pt>
    <dgm:pt modelId="{A78AE1B7-5257-4F7A-AB9E-564A10B55CAA}" type="pres">
      <dgm:prSet presAssocID="{805D8865-5DEE-41E3-992A-0646281309AF}" presName="root" presStyleCnt="0">
        <dgm:presLayoutVars>
          <dgm:dir/>
          <dgm:resizeHandles val="exact"/>
        </dgm:presLayoutVars>
      </dgm:prSet>
      <dgm:spPr/>
    </dgm:pt>
    <dgm:pt modelId="{04112C42-E964-4662-BB29-22FDA386C389}" type="pres">
      <dgm:prSet presAssocID="{2A30ADF7-DEA3-462A-94CE-B452206F3E48}" presName="compNode" presStyleCnt="0"/>
      <dgm:spPr/>
    </dgm:pt>
    <dgm:pt modelId="{D449BB51-D8FB-49A7-98C8-13A26CE68AE6}" type="pres">
      <dgm:prSet presAssocID="{2A30ADF7-DEA3-462A-94CE-B452206F3E48}" presName="bgRect" presStyleLbl="bgShp" presStyleIdx="0" presStyleCnt="2"/>
      <dgm:spPr/>
    </dgm:pt>
    <dgm:pt modelId="{4412138B-BB01-4052-9B2A-2BF3D0FFC57E}" type="pres">
      <dgm:prSet presAssocID="{2A30ADF7-DEA3-462A-94CE-B452206F3E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D4DC58F-85D6-4104-8345-963FD1DD31EA}" type="pres">
      <dgm:prSet presAssocID="{2A30ADF7-DEA3-462A-94CE-B452206F3E48}" presName="spaceRect" presStyleCnt="0"/>
      <dgm:spPr/>
    </dgm:pt>
    <dgm:pt modelId="{0AF5A26E-959C-44E8-96F7-53DD935F39F9}" type="pres">
      <dgm:prSet presAssocID="{2A30ADF7-DEA3-462A-94CE-B452206F3E48}" presName="parTx" presStyleLbl="revTx" presStyleIdx="0" presStyleCnt="2">
        <dgm:presLayoutVars>
          <dgm:chMax val="0"/>
          <dgm:chPref val="0"/>
        </dgm:presLayoutVars>
      </dgm:prSet>
      <dgm:spPr/>
    </dgm:pt>
    <dgm:pt modelId="{6F75D7D9-2F13-4E4E-8E94-425E9A6EC194}" type="pres">
      <dgm:prSet presAssocID="{F73D6730-96E6-41F4-B4EE-4F5B32BD5A85}" presName="sibTrans" presStyleCnt="0"/>
      <dgm:spPr/>
    </dgm:pt>
    <dgm:pt modelId="{9F566404-EB04-4289-8B3E-552B938B78D0}" type="pres">
      <dgm:prSet presAssocID="{0D2D5065-8758-46F9-B297-C2D76FC04B16}" presName="compNode" presStyleCnt="0"/>
      <dgm:spPr/>
    </dgm:pt>
    <dgm:pt modelId="{50CDD765-E00E-46A4-A300-9CAEA02822D5}" type="pres">
      <dgm:prSet presAssocID="{0D2D5065-8758-46F9-B297-C2D76FC04B16}" presName="bgRect" presStyleLbl="bgShp" presStyleIdx="1" presStyleCnt="2"/>
      <dgm:spPr/>
    </dgm:pt>
    <dgm:pt modelId="{3FE1B953-2DF1-4FEA-8597-18E84B0DA0DF}" type="pres">
      <dgm:prSet presAssocID="{0D2D5065-8758-46F9-B297-C2D76FC04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ED5818-A9AF-45D7-8B92-2391FA455E23}" type="pres">
      <dgm:prSet presAssocID="{0D2D5065-8758-46F9-B297-C2D76FC04B16}" presName="spaceRect" presStyleCnt="0"/>
      <dgm:spPr/>
    </dgm:pt>
    <dgm:pt modelId="{929ACCE3-FDD6-4731-BAE3-11977E4F0A5F}" type="pres">
      <dgm:prSet presAssocID="{0D2D5065-8758-46F9-B297-C2D76FC04B1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B4F55B-E9C1-4A64-8531-98406D5A0E66}" type="presOf" srcId="{805D8865-5DEE-41E3-992A-0646281309AF}" destId="{A78AE1B7-5257-4F7A-AB9E-564A10B55CAA}" srcOrd="0" destOrd="0" presId="urn:microsoft.com/office/officeart/2018/2/layout/IconVerticalSolidList"/>
    <dgm:cxn modelId="{0C72E96F-E7E6-4252-971B-A61D380F99A3}" type="presOf" srcId="{2A30ADF7-DEA3-462A-94CE-B452206F3E48}" destId="{0AF5A26E-959C-44E8-96F7-53DD935F39F9}" srcOrd="0" destOrd="0" presId="urn:microsoft.com/office/officeart/2018/2/layout/IconVerticalSolidList"/>
    <dgm:cxn modelId="{133171AA-432E-4834-A40D-F00D816CC1B2}" type="presOf" srcId="{0D2D5065-8758-46F9-B297-C2D76FC04B16}" destId="{929ACCE3-FDD6-4731-BAE3-11977E4F0A5F}" srcOrd="0" destOrd="0" presId="urn:microsoft.com/office/officeart/2018/2/layout/IconVerticalSolidList"/>
    <dgm:cxn modelId="{CC9C91B4-E8E0-40AC-ACC5-655D3B40D5D6}" srcId="{805D8865-5DEE-41E3-992A-0646281309AF}" destId="{0D2D5065-8758-46F9-B297-C2D76FC04B16}" srcOrd="1" destOrd="0" parTransId="{D9E96DC4-9F1D-4A85-A0E2-FAC90BD9A667}" sibTransId="{1F3E826A-ED31-4F06-8624-1285E6405AF5}"/>
    <dgm:cxn modelId="{36A49BEB-4447-4793-9BD4-D05BD896AF2A}" srcId="{805D8865-5DEE-41E3-992A-0646281309AF}" destId="{2A30ADF7-DEA3-462A-94CE-B452206F3E48}" srcOrd="0" destOrd="0" parTransId="{52D0E0B3-26D6-4203-ABD1-5884770A7A45}" sibTransId="{F73D6730-96E6-41F4-B4EE-4F5B32BD5A85}"/>
    <dgm:cxn modelId="{BB013921-87C1-48D0-8E74-DD7269F20834}" type="presParOf" srcId="{A78AE1B7-5257-4F7A-AB9E-564A10B55CAA}" destId="{04112C42-E964-4662-BB29-22FDA386C389}" srcOrd="0" destOrd="0" presId="urn:microsoft.com/office/officeart/2018/2/layout/IconVerticalSolidList"/>
    <dgm:cxn modelId="{22824CF2-D58F-493C-9B20-7FB25034FC1A}" type="presParOf" srcId="{04112C42-E964-4662-BB29-22FDA386C389}" destId="{D449BB51-D8FB-49A7-98C8-13A26CE68AE6}" srcOrd="0" destOrd="0" presId="urn:microsoft.com/office/officeart/2018/2/layout/IconVerticalSolidList"/>
    <dgm:cxn modelId="{98CA2F5F-CBDD-4DE9-8C37-7CFBE2D7D53B}" type="presParOf" srcId="{04112C42-E964-4662-BB29-22FDA386C389}" destId="{4412138B-BB01-4052-9B2A-2BF3D0FFC57E}" srcOrd="1" destOrd="0" presId="urn:microsoft.com/office/officeart/2018/2/layout/IconVerticalSolidList"/>
    <dgm:cxn modelId="{1C7486EC-A409-4BD3-AF54-12E8D83B7BE0}" type="presParOf" srcId="{04112C42-E964-4662-BB29-22FDA386C389}" destId="{2D4DC58F-85D6-4104-8345-963FD1DD31EA}" srcOrd="2" destOrd="0" presId="urn:microsoft.com/office/officeart/2018/2/layout/IconVerticalSolidList"/>
    <dgm:cxn modelId="{53B7019E-E11B-45C9-96E0-647D0ACF1221}" type="presParOf" srcId="{04112C42-E964-4662-BB29-22FDA386C389}" destId="{0AF5A26E-959C-44E8-96F7-53DD935F39F9}" srcOrd="3" destOrd="0" presId="urn:microsoft.com/office/officeart/2018/2/layout/IconVerticalSolidList"/>
    <dgm:cxn modelId="{BDDF937A-940F-470A-92E3-433D7A7270E9}" type="presParOf" srcId="{A78AE1B7-5257-4F7A-AB9E-564A10B55CAA}" destId="{6F75D7D9-2F13-4E4E-8E94-425E9A6EC194}" srcOrd="1" destOrd="0" presId="urn:microsoft.com/office/officeart/2018/2/layout/IconVerticalSolidList"/>
    <dgm:cxn modelId="{4150ACDA-BFB7-4645-A2CA-27B2DBFCAF1A}" type="presParOf" srcId="{A78AE1B7-5257-4F7A-AB9E-564A10B55CAA}" destId="{9F566404-EB04-4289-8B3E-552B938B78D0}" srcOrd="2" destOrd="0" presId="urn:microsoft.com/office/officeart/2018/2/layout/IconVerticalSolidList"/>
    <dgm:cxn modelId="{840D880C-9F02-48AE-BFF2-042381DDC919}" type="presParOf" srcId="{9F566404-EB04-4289-8B3E-552B938B78D0}" destId="{50CDD765-E00E-46A4-A300-9CAEA02822D5}" srcOrd="0" destOrd="0" presId="urn:microsoft.com/office/officeart/2018/2/layout/IconVerticalSolidList"/>
    <dgm:cxn modelId="{73BE181E-9E23-49FB-B780-288152606FFC}" type="presParOf" srcId="{9F566404-EB04-4289-8B3E-552B938B78D0}" destId="{3FE1B953-2DF1-4FEA-8597-18E84B0DA0DF}" srcOrd="1" destOrd="0" presId="urn:microsoft.com/office/officeart/2018/2/layout/IconVerticalSolidList"/>
    <dgm:cxn modelId="{274863C8-B7D6-4C76-9FDA-13FF3238C565}" type="presParOf" srcId="{9F566404-EB04-4289-8B3E-552B938B78D0}" destId="{7AED5818-A9AF-45D7-8B92-2391FA455E23}" srcOrd="2" destOrd="0" presId="urn:microsoft.com/office/officeart/2018/2/layout/IconVerticalSolidList"/>
    <dgm:cxn modelId="{115E55FD-B616-45A0-85ED-D4642B857F51}" type="presParOf" srcId="{9F566404-EB04-4289-8B3E-552B938B78D0}" destId="{929ACCE3-FDD6-4731-BAE3-11977E4F0A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A4D46-334D-4A59-9679-1FC27C9016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0B6DB9-DCB2-4701-B959-1ECC52CBA5DF}">
      <dgm:prSet/>
      <dgm:spPr/>
      <dgm:t>
        <a:bodyPr/>
        <a:lstStyle/>
        <a:p>
          <a:r>
            <a:rPr lang="en-US"/>
            <a:t>Workflow Automation</a:t>
          </a:r>
        </a:p>
      </dgm:t>
    </dgm:pt>
    <dgm:pt modelId="{87524132-3661-401B-ACDD-7C913E22FFEF}" type="parTrans" cxnId="{4F65F7CC-AC60-447F-BACF-54BEE495C108}">
      <dgm:prSet/>
      <dgm:spPr/>
      <dgm:t>
        <a:bodyPr/>
        <a:lstStyle/>
        <a:p>
          <a:endParaRPr lang="en-US"/>
        </a:p>
      </dgm:t>
    </dgm:pt>
    <dgm:pt modelId="{192DE28E-D9C8-4737-AB05-D07F6ADBA06B}" type="sibTrans" cxnId="{4F65F7CC-AC60-447F-BACF-54BEE495C108}">
      <dgm:prSet/>
      <dgm:spPr/>
      <dgm:t>
        <a:bodyPr/>
        <a:lstStyle/>
        <a:p>
          <a:endParaRPr lang="en-US"/>
        </a:p>
      </dgm:t>
    </dgm:pt>
    <dgm:pt modelId="{09A42880-FBD5-40E2-A0ED-9CDD050C6194}">
      <dgm:prSet/>
      <dgm:spPr/>
      <dgm:t>
        <a:bodyPr/>
        <a:lstStyle/>
        <a:p>
          <a:r>
            <a:rPr lang="en-US"/>
            <a:t>Asset Generation</a:t>
          </a:r>
        </a:p>
      </dgm:t>
    </dgm:pt>
    <dgm:pt modelId="{3CB36215-BF76-47D1-82C5-6D33918B4C7E}" type="parTrans" cxnId="{4DB89287-66F5-41CA-8DC1-952C0AA8025C}">
      <dgm:prSet/>
      <dgm:spPr/>
      <dgm:t>
        <a:bodyPr/>
        <a:lstStyle/>
        <a:p>
          <a:endParaRPr lang="en-US"/>
        </a:p>
      </dgm:t>
    </dgm:pt>
    <dgm:pt modelId="{1E9B61F7-5703-4B7E-ACE9-11C58B33EE4F}" type="sibTrans" cxnId="{4DB89287-66F5-41CA-8DC1-952C0AA8025C}">
      <dgm:prSet/>
      <dgm:spPr/>
      <dgm:t>
        <a:bodyPr/>
        <a:lstStyle/>
        <a:p>
          <a:endParaRPr lang="en-US"/>
        </a:p>
      </dgm:t>
    </dgm:pt>
    <dgm:pt modelId="{4D908CBA-9A1C-4C49-BA8E-6A554E47523D}" type="pres">
      <dgm:prSet presAssocID="{F5DA4D46-334D-4A59-9679-1FC27C901660}" presName="root" presStyleCnt="0">
        <dgm:presLayoutVars>
          <dgm:dir/>
          <dgm:resizeHandles val="exact"/>
        </dgm:presLayoutVars>
      </dgm:prSet>
      <dgm:spPr/>
    </dgm:pt>
    <dgm:pt modelId="{9BD54D42-EDE2-4F67-959D-483BEF868785}" type="pres">
      <dgm:prSet presAssocID="{170B6DB9-DCB2-4701-B959-1ECC52CBA5DF}" presName="compNode" presStyleCnt="0"/>
      <dgm:spPr/>
    </dgm:pt>
    <dgm:pt modelId="{FC670283-2AF8-486C-A640-D134E5E97D18}" type="pres">
      <dgm:prSet presAssocID="{170B6DB9-DCB2-4701-B959-1ECC52CBA5DF}" presName="bgRect" presStyleLbl="bgShp" presStyleIdx="0" presStyleCnt="2"/>
      <dgm:spPr/>
    </dgm:pt>
    <dgm:pt modelId="{0D91E62D-D94D-4F08-8EB5-6512A026BC2E}" type="pres">
      <dgm:prSet presAssocID="{170B6DB9-DCB2-4701-B959-1ECC52CBA5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CF2E44-4CC4-445E-A1AA-C124C0DC9CA4}" type="pres">
      <dgm:prSet presAssocID="{170B6DB9-DCB2-4701-B959-1ECC52CBA5DF}" presName="spaceRect" presStyleCnt="0"/>
      <dgm:spPr/>
    </dgm:pt>
    <dgm:pt modelId="{91E19E84-BDD5-4B7A-9F07-D64E3FF48694}" type="pres">
      <dgm:prSet presAssocID="{170B6DB9-DCB2-4701-B959-1ECC52CBA5DF}" presName="parTx" presStyleLbl="revTx" presStyleIdx="0" presStyleCnt="2">
        <dgm:presLayoutVars>
          <dgm:chMax val="0"/>
          <dgm:chPref val="0"/>
        </dgm:presLayoutVars>
      </dgm:prSet>
      <dgm:spPr/>
    </dgm:pt>
    <dgm:pt modelId="{81C3FF01-7069-4A6D-B126-4130707206E1}" type="pres">
      <dgm:prSet presAssocID="{192DE28E-D9C8-4737-AB05-D07F6ADBA06B}" presName="sibTrans" presStyleCnt="0"/>
      <dgm:spPr/>
    </dgm:pt>
    <dgm:pt modelId="{8F93E68E-D350-4EB3-AB19-70C021C8BFFB}" type="pres">
      <dgm:prSet presAssocID="{09A42880-FBD5-40E2-A0ED-9CDD050C6194}" presName="compNode" presStyleCnt="0"/>
      <dgm:spPr/>
    </dgm:pt>
    <dgm:pt modelId="{B1A94D9F-D5CA-4ED6-A75B-23E8FBCEEC88}" type="pres">
      <dgm:prSet presAssocID="{09A42880-FBD5-40E2-A0ED-9CDD050C6194}" presName="bgRect" presStyleLbl="bgShp" presStyleIdx="1" presStyleCnt="2"/>
      <dgm:spPr/>
    </dgm:pt>
    <dgm:pt modelId="{A5A32931-34A9-4429-8955-9ABF679535A2}" type="pres">
      <dgm:prSet presAssocID="{09A42880-FBD5-40E2-A0ED-9CDD050C61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4E29E1-0077-47F0-A7E1-23DA1492F0F4}" type="pres">
      <dgm:prSet presAssocID="{09A42880-FBD5-40E2-A0ED-9CDD050C6194}" presName="spaceRect" presStyleCnt="0"/>
      <dgm:spPr/>
    </dgm:pt>
    <dgm:pt modelId="{235DD12E-9FA7-4D19-BAC2-CA32225135C7}" type="pres">
      <dgm:prSet presAssocID="{09A42880-FBD5-40E2-A0ED-9CDD050C61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B89287-66F5-41CA-8DC1-952C0AA8025C}" srcId="{F5DA4D46-334D-4A59-9679-1FC27C901660}" destId="{09A42880-FBD5-40E2-A0ED-9CDD050C6194}" srcOrd="1" destOrd="0" parTransId="{3CB36215-BF76-47D1-82C5-6D33918B4C7E}" sibTransId="{1E9B61F7-5703-4B7E-ACE9-11C58B33EE4F}"/>
    <dgm:cxn modelId="{A35DB4BC-6634-4384-A511-0D65874B23A0}" type="presOf" srcId="{F5DA4D46-334D-4A59-9679-1FC27C901660}" destId="{4D908CBA-9A1C-4C49-BA8E-6A554E47523D}" srcOrd="0" destOrd="0" presId="urn:microsoft.com/office/officeart/2018/2/layout/IconVerticalSolidList"/>
    <dgm:cxn modelId="{55C9E5C3-ADA7-4DD3-A071-7954949BFF8C}" type="presOf" srcId="{09A42880-FBD5-40E2-A0ED-9CDD050C6194}" destId="{235DD12E-9FA7-4D19-BAC2-CA32225135C7}" srcOrd="0" destOrd="0" presId="urn:microsoft.com/office/officeart/2018/2/layout/IconVerticalSolidList"/>
    <dgm:cxn modelId="{0ECD34C4-8DCC-4F6D-90C2-2A7365E54C10}" type="presOf" srcId="{170B6DB9-DCB2-4701-B959-1ECC52CBA5DF}" destId="{91E19E84-BDD5-4B7A-9F07-D64E3FF48694}" srcOrd="0" destOrd="0" presId="urn:microsoft.com/office/officeart/2018/2/layout/IconVerticalSolidList"/>
    <dgm:cxn modelId="{4F65F7CC-AC60-447F-BACF-54BEE495C108}" srcId="{F5DA4D46-334D-4A59-9679-1FC27C901660}" destId="{170B6DB9-DCB2-4701-B959-1ECC52CBA5DF}" srcOrd="0" destOrd="0" parTransId="{87524132-3661-401B-ACDD-7C913E22FFEF}" sibTransId="{192DE28E-D9C8-4737-AB05-D07F6ADBA06B}"/>
    <dgm:cxn modelId="{16AD3FC1-C31F-4E44-A77A-600C856B2B2E}" type="presParOf" srcId="{4D908CBA-9A1C-4C49-BA8E-6A554E47523D}" destId="{9BD54D42-EDE2-4F67-959D-483BEF868785}" srcOrd="0" destOrd="0" presId="urn:microsoft.com/office/officeart/2018/2/layout/IconVerticalSolidList"/>
    <dgm:cxn modelId="{AEE7AE83-3C6F-4876-8336-5770BB4FD4C0}" type="presParOf" srcId="{9BD54D42-EDE2-4F67-959D-483BEF868785}" destId="{FC670283-2AF8-486C-A640-D134E5E97D18}" srcOrd="0" destOrd="0" presId="urn:microsoft.com/office/officeart/2018/2/layout/IconVerticalSolidList"/>
    <dgm:cxn modelId="{E39EAAF7-5185-428A-8657-54216B243113}" type="presParOf" srcId="{9BD54D42-EDE2-4F67-959D-483BEF868785}" destId="{0D91E62D-D94D-4F08-8EB5-6512A026BC2E}" srcOrd="1" destOrd="0" presId="urn:microsoft.com/office/officeart/2018/2/layout/IconVerticalSolidList"/>
    <dgm:cxn modelId="{FCBEDEFF-514D-4C88-92CC-D73FF5EDEC15}" type="presParOf" srcId="{9BD54D42-EDE2-4F67-959D-483BEF868785}" destId="{60CF2E44-4CC4-445E-A1AA-C124C0DC9CA4}" srcOrd="2" destOrd="0" presId="urn:microsoft.com/office/officeart/2018/2/layout/IconVerticalSolidList"/>
    <dgm:cxn modelId="{48E80D93-4F5D-48DB-AEC1-D10F3D6CAC74}" type="presParOf" srcId="{9BD54D42-EDE2-4F67-959D-483BEF868785}" destId="{91E19E84-BDD5-4B7A-9F07-D64E3FF48694}" srcOrd="3" destOrd="0" presId="urn:microsoft.com/office/officeart/2018/2/layout/IconVerticalSolidList"/>
    <dgm:cxn modelId="{985ED844-C777-4075-A18D-03524E9EEB8B}" type="presParOf" srcId="{4D908CBA-9A1C-4C49-BA8E-6A554E47523D}" destId="{81C3FF01-7069-4A6D-B126-4130707206E1}" srcOrd="1" destOrd="0" presId="urn:microsoft.com/office/officeart/2018/2/layout/IconVerticalSolidList"/>
    <dgm:cxn modelId="{DE6620B6-42C5-43BB-B9A1-2E020482AD1C}" type="presParOf" srcId="{4D908CBA-9A1C-4C49-BA8E-6A554E47523D}" destId="{8F93E68E-D350-4EB3-AB19-70C021C8BFFB}" srcOrd="2" destOrd="0" presId="urn:microsoft.com/office/officeart/2018/2/layout/IconVerticalSolidList"/>
    <dgm:cxn modelId="{E46F335E-1DE1-4CC2-A887-4558124E8A47}" type="presParOf" srcId="{8F93E68E-D350-4EB3-AB19-70C021C8BFFB}" destId="{B1A94D9F-D5CA-4ED6-A75B-23E8FBCEEC88}" srcOrd="0" destOrd="0" presId="urn:microsoft.com/office/officeart/2018/2/layout/IconVerticalSolidList"/>
    <dgm:cxn modelId="{2F06B12F-3EC7-48E3-AEFC-7C9070618432}" type="presParOf" srcId="{8F93E68E-D350-4EB3-AB19-70C021C8BFFB}" destId="{A5A32931-34A9-4429-8955-9ABF679535A2}" srcOrd="1" destOrd="0" presId="urn:microsoft.com/office/officeart/2018/2/layout/IconVerticalSolidList"/>
    <dgm:cxn modelId="{2EC61F43-5FBD-4BDF-AF44-43F2E6322B1C}" type="presParOf" srcId="{8F93E68E-D350-4EB3-AB19-70C021C8BFFB}" destId="{284E29E1-0077-47F0-A7E1-23DA1492F0F4}" srcOrd="2" destOrd="0" presId="urn:microsoft.com/office/officeart/2018/2/layout/IconVerticalSolidList"/>
    <dgm:cxn modelId="{523BBCB1-5B08-47B7-BF74-6ADCCDC1B682}" type="presParOf" srcId="{8F93E68E-D350-4EB3-AB19-70C021C8BFFB}" destId="{235DD12E-9FA7-4D19-BAC2-CA3222513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9BB51-D8FB-49A7-98C8-13A26CE68AE6}">
      <dsp:nvSpPr>
        <dsp:cNvPr id="0" name=""/>
        <dsp:cNvSpPr/>
      </dsp:nvSpPr>
      <dsp:spPr>
        <a:xfrm>
          <a:off x="0" y="753351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2138B-BB01-4052-9B2A-2BF3D0FFC57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A26E-959C-44E8-96F7-53DD935F39F9}">
      <dsp:nvSpPr>
        <dsp:cNvPr id="0" name=""/>
        <dsp:cNvSpPr/>
      </dsp:nvSpPr>
      <dsp:spPr>
        <a:xfrm>
          <a:off x="1606376" y="753351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 solution for content generation at scale</a:t>
          </a:r>
        </a:p>
      </dsp:txBody>
      <dsp:txXfrm>
        <a:off x="1606376" y="753351"/>
        <a:ext cx="9915063" cy="1390802"/>
      </dsp:txXfrm>
    </dsp:sp>
    <dsp:sp modelId="{50CDD765-E00E-46A4-A300-9CAEA02822D5}">
      <dsp:nvSpPr>
        <dsp:cNvPr id="0" name=""/>
        <dsp:cNvSpPr/>
      </dsp:nvSpPr>
      <dsp:spPr>
        <a:xfrm>
          <a:off x="0" y="2491854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B953-2DF1-4FEA-8597-18E84B0DA0DF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CCE3-FDD6-4731-BAE3-11977E4F0A5F}">
      <dsp:nvSpPr>
        <dsp:cNvPr id="0" name=""/>
        <dsp:cNvSpPr/>
      </dsp:nvSpPr>
      <dsp:spPr>
        <a:xfrm>
          <a:off x="1606376" y="2491854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of Services (grouped into various “families”)</a:t>
          </a:r>
        </a:p>
      </dsp:txBody>
      <dsp:txXfrm>
        <a:off x="1606376" y="2491854"/>
        <a:ext cx="9915063" cy="139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70283-2AF8-486C-A640-D134E5E97D18}">
      <dsp:nvSpPr>
        <dsp:cNvPr id="0" name=""/>
        <dsp:cNvSpPr/>
      </dsp:nvSpPr>
      <dsp:spPr>
        <a:xfrm>
          <a:off x="0" y="753351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62D-D94D-4F08-8EB5-6512A026BC2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19E84-BDD5-4B7A-9F07-D64E3FF48694}">
      <dsp:nvSpPr>
        <dsp:cNvPr id="0" name=""/>
        <dsp:cNvSpPr/>
      </dsp:nvSpPr>
      <dsp:spPr>
        <a:xfrm>
          <a:off x="1606376" y="753351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Workflow Automation</a:t>
          </a:r>
        </a:p>
      </dsp:txBody>
      <dsp:txXfrm>
        <a:off x="1606376" y="753351"/>
        <a:ext cx="8677359" cy="1390802"/>
      </dsp:txXfrm>
    </dsp:sp>
    <dsp:sp modelId="{B1A94D9F-D5CA-4ED6-A75B-23E8FBCEEC88}">
      <dsp:nvSpPr>
        <dsp:cNvPr id="0" name=""/>
        <dsp:cNvSpPr/>
      </dsp:nvSpPr>
      <dsp:spPr>
        <a:xfrm>
          <a:off x="0" y="2491854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2931-34A9-4429-8955-9ABF679535A2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DD12E-9FA7-4D19-BAC2-CA32225135C7}">
      <dsp:nvSpPr>
        <dsp:cNvPr id="0" name=""/>
        <dsp:cNvSpPr/>
      </dsp:nvSpPr>
      <dsp:spPr>
        <a:xfrm>
          <a:off x="1606376" y="2491854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Asset Generation</a:t>
          </a:r>
        </a:p>
      </dsp:txBody>
      <dsp:txXfrm>
        <a:off x="1606376" y="2491854"/>
        <a:ext cx="8677359" cy="139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why will be Slide Deck, How will be a combination of slides and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prompt, using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Styles shown are: Painting and Futuristic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– Same prompt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a source image, and using the _same_ prompt, here (click once) is what you get w/o the style reference, and here is how it changes WITH the style ref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the initial image is used as a structure ref, and again, using the same prompt, here’s an image WO using it, and here’s one WITH using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– we aren’t demonstrating this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automation – basically automating workflows via photoshop</a:t>
            </a:r>
          </a:p>
          <a:p>
            <a:r>
              <a:rPr lang="en-US" dirty="0"/>
              <a:t>generation – automating creating _new_ asset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9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builds on the example from the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6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last bullet, cloud storage, we don’t share this as a bad thing, just a reminder that if your working with stuff locally and need the PS API, you will need to incorporate CS as a temporary storage location, shuttling assets up and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Cloud storage, we will share a link to a file with some useful helper S3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the first one, show browsing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auth is in the docs, but *not* in the API reference guide, show FF </a:t>
            </a:r>
            <a:r>
              <a:rPr lang="en-US" dirty="0" err="1"/>
              <a:t>quickstart</a:t>
            </a:r>
            <a:r>
              <a:rPr lang="en-US" dirty="0"/>
              <a:t> as an example: https://developer.adobe.com/firefly-services/docs/firefly-api/guides/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7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1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8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3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9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if you get this repo with the labs, it presents the solutions – so no cheating please!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 More links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4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0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  <a:p>
            <a:endParaRPr lang="en-US" dirty="0"/>
          </a:p>
          <a:p>
            <a:r>
              <a:rPr lang="en-US" dirty="0"/>
              <a:t>Have bucket open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5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general, high level summary of what a flow would look like, what you would need to do, etc. Probably obvious, but worth calling out </a:t>
            </a:r>
            <a:r>
              <a:rPr lang="en-US" dirty="0" err="1"/>
              <a:t>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1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using the PS API to make a thumbnail is overkill, but will help us illustrate a multi-API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2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0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3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2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34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42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find this code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from high level marketing to firmer details</a:t>
            </a:r>
          </a:p>
          <a:p>
            <a:endParaRPr lang="en-US" dirty="0"/>
          </a:p>
          <a:p>
            <a:r>
              <a:rPr lang="en-US" dirty="0"/>
              <a:t>note –maybe mention SDK?</a:t>
            </a:r>
          </a:p>
          <a:p>
            <a:endParaRPr lang="en-US" dirty="0"/>
          </a:p>
          <a:p>
            <a:r>
              <a:rPr lang="en-US" dirty="0"/>
              <a:t>Services are APIs, but ok to not say here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7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implementation, could possibly be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7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13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PSD so they can see.</a:t>
            </a:r>
          </a:p>
          <a:p>
            <a:endParaRPr lang="en-US" dirty="0"/>
          </a:p>
          <a:p>
            <a:r>
              <a:rPr lang="en-US" dirty="0"/>
              <a:t>Ref: https://developer.adobe.com/firefly-services/docs/guides/tutorials/create-product-images-with-ff/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93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2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these examples cover SOME of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feel like most folks grok RB, but GM maybe not so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example is a bit subtle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23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simple... given just a prompt, we can generate an image</a:t>
            </a:r>
          </a:p>
          <a:p>
            <a:r>
              <a:rPr lang="en-US" dirty="0"/>
              <a:t>However, the API provides _multiple_ controls over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2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n, game, holding, snow&#10;&#10;Description automatically generated">
            <a:extLst>
              <a:ext uri="{FF2B5EF4-FFF2-40B4-BE49-F238E27FC236}">
                <a16:creationId xmlns:a16="http://schemas.microsoft.com/office/drawing/2014/main" id="{6124D996-A0A6-5A4B-9E7F-B6FCD9BA1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67" r="40453"/>
          <a:stretch/>
        </p:blipFill>
        <p:spPr>
          <a:xfrm rot="10800000">
            <a:off x="0" y="0"/>
            <a:ext cx="12192000" cy="64469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59" y="312661"/>
            <a:ext cx="11521439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761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51" t="36069" r="8188" b="286"/>
          <a:stretch/>
        </p:blipFill>
        <p:spPr>
          <a:xfrm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521440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5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5A047DC6-D0FD-3746-B8DB-C8B4B0CE2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2" t="1323" r="13810" b="32021"/>
          <a:stretch/>
        </p:blipFill>
        <p:spPr>
          <a:xfrm rot="10800000" flipV="1">
            <a:off x="-2" y="0"/>
            <a:ext cx="12192001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8763" y="1394086"/>
            <a:ext cx="10283736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3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</a:blip>
          <a:srcRect t="43482" r="30759" b="2087"/>
          <a:stretch/>
        </p:blipFill>
        <p:spPr>
          <a:xfrm flipV="1"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28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©2022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D41656-45AC-6D48-92D1-CAB9F9968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4" t="5223" r="8557" b="6424"/>
          <a:stretch/>
        </p:blipFill>
        <p:spPr>
          <a:xfrm rot="10800000">
            <a:off x="0" y="0"/>
            <a:ext cx="12192000" cy="64469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B54EC8-FB70-4B46-B152-D1FB3B6E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884811"/>
            <a:ext cx="11513844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DAB49EA-62BD-5B41-89A5-1CE5C96764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966236"/>
            <a:ext cx="11521440" cy="4006953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69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8/15/24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©2023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2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concepts/styl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image_generation/V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dobe.com/firefly-services/docs/lightroom/api/lightroom_applyPresets/" TargetMode="External"/><Relationship Id="rId4" Type="http://schemas.openxmlformats.org/officeDocument/2006/relationships/hyperlink" Target="https://developer.adobe.com/firefly-services/docs/photoshop/api/photoshop_action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ms-na1.adobelogin.com/ims/token/v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firefly-api/guides/api/image_generation/V3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generative_expand/V3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adobe.com/firefly-services/docs/firefly-api/guides/api/upload_image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lightroom/api/lightroom_autoTone/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guide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adobe.com/firefly-services/docs/guides/sdks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api/photoshop_applyPsdEdits/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jedimaster@adobe.com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en-US" dirty="0"/>
              <a:t>Firefly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en-US" b="0" dirty="0">
                <a:latin typeface="Adobe Clean ExtraBold" panose="020B0903020404020204" pitchFamily="34" charset="0"/>
              </a:rPr>
              <a:t>Developer Presentation and Labs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92D-CBF0-D28F-F264-E11CFA45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04D-E17B-A19E-D14F-1A3B257B7D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Action and </a:t>
            </a:r>
            <a:r>
              <a:rPr lang="en-US" dirty="0" err="1"/>
              <a:t>ActionJSON</a:t>
            </a:r>
            <a:r>
              <a:rPr lang="en-US" dirty="0"/>
              <a:t> endpoints let you automate incredibly complex workflows</a:t>
            </a:r>
          </a:p>
          <a:p>
            <a:r>
              <a:rPr lang="en-US" dirty="0"/>
              <a:t>With </a:t>
            </a:r>
            <a:r>
              <a:rPr lang="en-US" dirty="0" err="1"/>
              <a:t>ActionJSON</a:t>
            </a:r>
            <a:r>
              <a:rPr lang="en-US" dirty="0"/>
              <a:t>, you can modify workflows on the fly</a:t>
            </a:r>
          </a:p>
        </p:txBody>
      </p:sp>
      <p:pic>
        <p:nvPicPr>
          <p:cNvPr id="1026" name="Picture 2" descr="alt image">
            <a:extLst>
              <a:ext uri="{FF2B5EF4-FFF2-40B4-BE49-F238E27FC236}">
                <a16:creationId xmlns:a16="http://schemas.microsoft.com/office/drawing/2014/main" id="{30117D71-7AAC-ACE8-4CD0-D1534D22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1" y="3132668"/>
            <a:ext cx="5633002" cy="18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image">
            <a:extLst>
              <a:ext uri="{FF2B5EF4-FFF2-40B4-BE49-F238E27FC236}">
                <a16:creationId xmlns:a16="http://schemas.microsoft.com/office/drawing/2014/main" id="{5371935C-7DD0-314E-2A41-791B1B74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32668"/>
            <a:ext cx="5633002" cy="18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A2B-6DBD-939D-1960-C2368754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1074-EC4A-1D62-6864-513731117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Smart Object lets you dynamically replace items in an image</a:t>
            </a:r>
          </a:p>
        </p:txBody>
      </p:sp>
      <p:pic>
        <p:nvPicPr>
          <p:cNvPr id="2050" name="Picture 2" descr="alt image">
            <a:extLst>
              <a:ext uri="{FF2B5EF4-FFF2-40B4-BE49-F238E27FC236}">
                <a16:creationId xmlns:a16="http://schemas.microsoft.com/office/drawing/2014/main" id="{5E2E0CA6-1A2C-1C25-16B2-4F367D98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166938"/>
            <a:ext cx="76390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814C-605F-CFB5-A62E-08A468F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73B-0055-B178-F1B1-6838494284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endpoint lets you change text of a layer</a:t>
            </a:r>
          </a:p>
          <a:p>
            <a:r>
              <a:rPr lang="en-US" dirty="0"/>
              <a:t>Including formatting and style</a:t>
            </a:r>
          </a:p>
        </p:txBody>
      </p:sp>
      <p:pic>
        <p:nvPicPr>
          <p:cNvPr id="3074" name="Picture 2" descr="alt image">
            <a:extLst>
              <a:ext uri="{FF2B5EF4-FFF2-40B4-BE49-F238E27FC236}">
                <a16:creationId xmlns:a16="http://schemas.microsoft.com/office/drawing/2014/main" id="{616B9E63-DCCE-9EC3-7046-AD928E8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43823"/>
            <a:ext cx="7639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44DD-2CC1-4B60-AD37-91108039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476-A3BD-4677-6D2A-DB125FB7B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Remove Background and Generate Mask</a:t>
            </a:r>
          </a:p>
        </p:txBody>
      </p:sp>
      <p:pic>
        <p:nvPicPr>
          <p:cNvPr id="4098" name="Picture 2" descr="alt image">
            <a:extLst>
              <a:ext uri="{FF2B5EF4-FFF2-40B4-BE49-F238E27FC236}">
                <a16:creationId xmlns:a16="http://schemas.microsoft.com/office/drawing/2014/main" id="{46083C1C-B6E6-7FC2-3D6F-580E3C2D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2525834"/>
            <a:ext cx="5295834" cy="1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t image">
            <a:extLst>
              <a:ext uri="{FF2B5EF4-FFF2-40B4-BE49-F238E27FC236}">
                <a16:creationId xmlns:a16="http://schemas.microsoft.com/office/drawing/2014/main" id="{6DB59B31-49B1-0BFA-786D-141A67C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05" y="2525834"/>
            <a:ext cx="5295835" cy="17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BDAF-F26E-880F-EE0A-80163DBB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8D8E-FB19-3711-E792-40B809B1D0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Lightroom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Auto Straighten</a:t>
            </a:r>
          </a:p>
          <a:p>
            <a:pPr lvl="1"/>
            <a:r>
              <a:rPr lang="en-US" dirty="0"/>
              <a:t>Auto Tone</a:t>
            </a:r>
          </a:p>
          <a:p>
            <a:pPr lvl="1"/>
            <a:r>
              <a:rPr lang="en-US" dirty="0"/>
              <a:t>Apply Presets</a:t>
            </a:r>
          </a:p>
          <a:p>
            <a:r>
              <a:rPr lang="en-US" dirty="0"/>
              <a:t>Docs: https://developer.adobe.com/firefly-services/docs/lightroom/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applies multiple improvements to an image using AI/ML</a:t>
            </a:r>
          </a:p>
        </p:txBody>
      </p:sp>
      <p:pic>
        <p:nvPicPr>
          <p:cNvPr id="5122" name="Picture 2" descr="alt image">
            <a:extLst>
              <a:ext uri="{FF2B5EF4-FFF2-40B4-BE49-F238E27FC236}">
                <a16:creationId xmlns:a16="http://schemas.microsoft.com/office/drawing/2014/main" id="{E5911782-CEC4-32EA-636A-1961499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440502"/>
            <a:ext cx="76581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Landscape picture, a bit dark and washed out">
            <a:extLst>
              <a:ext uri="{FF2B5EF4-FFF2-40B4-BE49-F238E27FC236}">
                <a16:creationId xmlns:a16="http://schemas.microsoft.com/office/drawing/2014/main" id="{45324734-C483-FF11-4810-7D84A02D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0" y="1394086"/>
            <a:ext cx="5438118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much improved version with much more clarity.">
            <a:extLst>
              <a:ext uri="{FF2B5EF4-FFF2-40B4-BE49-F238E27FC236}">
                <a16:creationId xmlns:a16="http://schemas.microsoft.com/office/drawing/2014/main" id="{F472C6CB-B434-3D81-BEC6-C6BF567D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20" y="1394086"/>
            <a:ext cx="5532037" cy="36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97F9-DBF3-F34A-0F05-957A637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D77F-4FD7-239E-1C35-6E67992C4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Generative AI APIs</a:t>
            </a:r>
          </a:p>
          <a:p>
            <a:r>
              <a:rPr lang="en-US" dirty="0"/>
              <a:t>Mirrors (mostly) what’s available at firefly.adobe.com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Text to Image</a:t>
            </a:r>
          </a:p>
          <a:p>
            <a:pPr lvl="1"/>
            <a:r>
              <a:rPr lang="en-US" dirty="0"/>
              <a:t>Generative Expand</a:t>
            </a:r>
          </a:p>
          <a:p>
            <a:pPr lvl="1"/>
            <a:r>
              <a:rPr lang="en-US" dirty="0"/>
              <a:t>Generate Similar</a:t>
            </a:r>
          </a:p>
          <a:p>
            <a:r>
              <a:rPr lang="en-US" dirty="0"/>
              <a:t>Docs: https://developer.adobe.com/firefly-services/docs/firefly-api/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B3B-66D5-F9F6-DF9D-5B6F631C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5E63-8C63-ADE4-285E-FD9320A5C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with prompt, “an athletic sneaker and water bottle on a beach, sunny day”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788D2-836C-DBFC-7F22-78BADFA2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2276700"/>
            <a:ext cx="6568440" cy="37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6A0-1D6A-CA5A-77ED-FA3947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9C8A-A837-7DAD-166C-FB6F29B88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specify “Art” versus “Photo”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5436E-D81D-C913-4D7E-E0724830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250574"/>
            <a:ext cx="661416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 over the prerequisites for this session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Labs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E02-A86B-5982-9793-B371F2E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1FB8-2A2C-BAF7-8D92-765691290D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Style presets (huge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styles) - like “cool tone”, “beautiful” and “chaotic”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ED09-3982-1BF0-9F3F-1061A845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" y="2375807"/>
            <a:ext cx="6063616" cy="3464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B39E-2CDE-F3EB-4892-F70246B0C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680" y="1940571"/>
            <a:ext cx="5900820" cy="33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copy a style from another image</a:t>
            </a:r>
          </a:p>
          <a:p>
            <a:r>
              <a:rPr lang="en-US" dirty="0"/>
              <a:t>Can copy structure from another image</a:t>
            </a:r>
          </a:p>
        </p:txBody>
      </p:sp>
    </p:spTree>
    <p:extLst>
      <p:ext uri="{BB962C8B-B14F-4D97-AF65-F5344CB8AC3E}">
        <p14:creationId xmlns:p14="http://schemas.microsoft.com/office/powerpoint/2010/main" val="7555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yle reference image">
            <a:extLst>
              <a:ext uri="{FF2B5EF4-FFF2-40B4-BE49-F238E27FC236}">
                <a16:creationId xmlns:a16="http://schemas.microsoft.com/office/drawing/2014/main" id="{77E83863-6F82-2119-255C-C180D215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7" y="194532"/>
            <a:ext cx="4764515" cy="31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thout style reference image">
            <a:extLst>
              <a:ext uri="{FF2B5EF4-FFF2-40B4-BE49-F238E27FC236}">
                <a16:creationId xmlns:a16="http://schemas.microsoft.com/office/drawing/2014/main" id="{A69BE006-FC09-3280-17C2-86D502A8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18" y="2117116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ith style reference image">
            <a:extLst>
              <a:ext uri="{FF2B5EF4-FFF2-40B4-BE49-F238E27FC236}">
                <a16:creationId xmlns:a16="http://schemas.microsoft.com/office/drawing/2014/main" id="{0CB84F32-FE9E-D01A-8395-44449E0B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50" y="2154239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ructure reference image">
            <a:extLst>
              <a:ext uri="{FF2B5EF4-FFF2-40B4-BE49-F238E27FC236}">
                <a16:creationId xmlns:a16="http://schemas.microsoft.com/office/drawing/2014/main" id="{0A0B6508-5DB1-7365-EEEB-55F72DA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" y="284528"/>
            <a:ext cx="4740642" cy="36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thout structure reference image">
            <a:extLst>
              <a:ext uri="{FF2B5EF4-FFF2-40B4-BE49-F238E27FC236}">
                <a16:creationId xmlns:a16="http://schemas.microsoft.com/office/drawing/2014/main" id="{55B29951-6934-A0DF-B092-2E69AE9A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08" y="2338281"/>
            <a:ext cx="3128413" cy="40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With structure reference image">
            <a:extLst>
              <a:ext uri="{FF2B5EF4-FFF2-40B4-BE49-F238E27FC236}">
                <a16:creationId xmlns:a16="http://schemas.microsoft.com/office/drawing/2014/main" id="{B9FFD5D1-3432-AA5A-EC6C-1462D3D9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42" y="2338282"/>
            <a:ext cx="3128413" cy="40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Expand Image can either – just expand... or use a prompt to drive the new content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enerative expand result">
            <a:extLst>
              <a:ext uri="{FF2B5EF4-FFF2-40B4-BE49-F238E27FC236}">
                <a16:creationId xmlns:a16="http://schemas.microsoft.com/office/drawing/2014/main" id="{53F2CF8E-4FE8-9356-31D0-8163C16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41822"/>
            <a:ext cx="4423508" cy="44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Prompt: “The sun is rising in the background and trees are visible.”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enerative expand with prompt result">
            <a:extLst>
              <a:ext uri="{FF2B5EF4-FFF2-40B4-BE49-F238E27FC236}">
                <a16:creationId xmlns:a16="http://schemas.microsoft.com/office/drawing/2014/main" id="{FC1ECD72-3204-2C5D-117E-49C6B285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79625"/>
            <a:ext cx="4437184" cy="44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7A3-EB6C-53D5-D035-D05E812C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Tagging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3D71-242C-90A2-31F8-E84ED3B234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Content tagging and organization APIs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Keyword tagging</a:t>
            </a:r>
          </a:p>
          <a:p>
            <a:pPr lvl="1"/>
            <a:r>
              <a:rPr lang="en-US" dirty="0"/>
              <a:t>Color tagging</a:t>
            </a:r>
          </a:p>
          <a:p>
            <a:pPr lvl="1"/>
            <a:r>
              <a:rPr lang="en-US" dirty="0"/>
              <a:t>OCR</a:t>
            </a:r>
          </a:p>
          <a:p>
            <a:r>
              <a:rPr lang="en-US" dirty="0"/>
              <a:t>Docs: https://experienceleague.adobe.com/en/docs/experience-platform/intelligent-services/content-commerce-ai/overview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Why do we need these APIs?</a:t>
            </a:r>
          </a:p>
        </p:txBody>
      </p:sp>
    </p:spTree>
    <p:extLst>
      <p:ext uri="{BB962C8B-B14F-4D97-AF65-F5344CB8AC3E}">
        <p14:creationId xmlns:p14="http://schemas.microsoft.com/office/powerpoint/2010/main" val="22660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5483-F2A4-99F1-93AC-698DDD8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anchor="t">
            <a:normAutofit/>
          </a:bodyPr>
          <a:lstStyle/>
          <a:p>
            <a:r>
              <a:rPr lang="en-US" dirty="0"/>
              <a:t>What problems do Firefly Services solve?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173E1-2DA7-9788-A4DF-721319509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908619"/>
              </p:ext>
            </p:extLst>
          </p:nvPr>
        </p:nvGraphicFramePr>
        <p:xfrm>
          <a:off x="1528763" y="1394086"/>
          <a:ext cx="10283736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87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0CEE-9012-993C-FFF5-5C1BDDF3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Automation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CE62-880E-AACE-91D7-1C4B88B93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</p:txBody>
      </p:sp>
    </p:spTree>
    <p:extLst>
      <p:ext uri="{BB962C8B-B14F-4D97-AF65-F5344CB8AC3E}">
        <p14:creationId xmlns:p14="http://schemas.microsoft.com/office/powerpoint/2010/main" val="310924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9587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EB7-36B7-63CD-1867-3F16716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Generation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5044-D39F-898E-CCE6-BEA21D6818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use </a:t>
            </a:r>
            <a:r>
              <a:rPr lang="en-US" dirty="0" err="1"/>
              <a:t>GenAI</a:t>
            </a:r>
            <a:r>
              <a:rPr lang="en-US" dirty="0"/>
              <a:t> to create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then generatively expand new images for different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526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D290-FBB9-C0A1-217A-12DC3942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C9ED-4D83-6167-0DB8-7B6FA413BE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Exchange credentials (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r>
              <a:rPr lang="en-US" dirty="0"/>
              <a:t>) for an access token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Call the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Firefly APIs, your result is in the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Photoshop/Lightroom, your result is a URL (Job)</a:t>
            </a:r>
          </a:p>
          <a:p>
            <a:pPr marL="1033463" lvl="1" indent="-342900"/>
            <a:r>
              <a:rPr lang="en-US" dirty="0"/>
              <a:t>Ping the job URL to monitor the result</a:t>
            </a:r>
          </a:p>
          <a:p>
            <a:pPr marL="1033463" lvl="1" indent="-342900"/>
            <a:r>
              <a:rPr lang="en-US" dirty="0"/>
              <a:t>Remember – will be in cloud storage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E8EF-4F98-5FC7-C66A-0630AFB7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F60B-1853-FD9D-C1F4-48B6F50EC7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Firefly: </a:t>
            </a:r>
            <a:r>
              <a:rPr lang="en-US" dirty="0">
                <a:hlinkClick r:id="rId3"/>
              </a:rPr>
              <a:t>https://developer.adobe.com/firefly-services/docs/firefly-api/guides/api/image_generation/V3/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Photoshop: </a:t>
            </a:r>
            <a:r>
              <a:rPr lang="en-US" dirty="0">
                <a:hlinkClick r:id="rId4"/>
              </a:rPr>
              <a:t>https://developer.adobe.com/firefly-services/docs/photoshop/api/photoshop_actions/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Lightroom: </a:t>
            </a:r>
            <a:r>
              <a:rPr lang="en-US" dirty="0">
                <a:hlinkClick r:id="rId5"/>
              </a:rPr>
              <a:t>https://developer.adobe.com/firefly-services/docs/lightroom/api/lightroom_applyPresets/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8E14-4B77-B17C-966F-42D7D99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5E74-D7F7-D937-C0D1-79D88EB53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to </a:t>
            </a:r>
            <a:r>
              <a:rPr lang="en-US" dirty="0">
                <a:hlinkClick r:id="rId3"/>
              </a:rPr>
              <a:t>https://ims-na1.adobelogin.com/ims/token/v3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grant_type</a:t>
            </a:r>
            <a:r>
              <a:rPr lang="en-US" dirty="0"/>
              <a:t> of </a:t>
            </a:r>
            <a:r>
              <a:rPr lang="en-US" dirty="0" err="1"/>
              <a:t>client_credentials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scope of “</a:t>
            </a:r>
            <a:r>
              <a:rPr lang="en-US" dirty="0" err="1"/>
              <a:t>openid,AdobeID,firefly_enterprise,firefly_api,ff_apis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access_token</a:t>
            </a:r>
            <a:r>
              <a:rPr lang="en-US" dirty="0"/>
              <a:t> and </a:t>
            </a:r>
            <a:r>
              <a:rPr lang="en-US" dirty="0" err="1"/>
              <a:t>expires_in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C71-EE59-6BD6-D4BE-E0FA6AF8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 -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B90E-80E6-4625-552B-6A32EA60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basicauth.mjs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1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- Firefly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Handle the responses (URLs)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2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requires (at minimum) a prompt</a:t>
            </a:r>
          </a:p>
          <a:p>
            <a:r>
              <a:rPr lang="en-US" dirty="0"/>
              <a:t>Can specify sizes, number of results, multiple styling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https://developer.adobe.com/firefly-services/docs/firefly-api/guides/api/image_generation/V3/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5E897E-BA0D-6682-FC89-00BB90AE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0" y="0"/>
            <a:ext cx="10528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B3F0-8817-77C1-D84E-463CBCD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1A8-5573-D71A-C3CE-28160A8A38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Firefly Services credentials (CLIENT_ID and CLIENT_SECRET)</a:t>
            </a:r>
          </a:p>
          <a:p>
            <a:r>
              <a:rPr lang="en-US" dirty="0"/>
              <a:t>Node.js (v20 or higher)</a:t>
            </a:r>
          </a:p>
          <a:p>
            <a:r>
              <a:rPr lang="en-US" dirty="0"/>
              <a:t>An editor of any sort (Visual Studio Code recommended!)</a:t>
            </a:r>
          </a:p>
          <a:p>
            <a:r>
              <a:rPr lang="en-US" dirty="0"/>
              <a:t>Cloud storage + credentials (for some labs)</a:t>
            </a:r>
          </a:p>
          <a:p>
            <a:pPr lvl="1"/>
            <a:r>
              <a:rPr lang="en-US" b="1" dirty="0"/>
              <a:t>AWS S3</a:t>
            </a:r>
          </a:p>
          <a:p>
            <a:pPr lvl="1"/>
            <a:r>
              <a:rPr lang="en-US" dirty="0"/>
              <a:t>Dropbox</a:t>
            </a:r>
          </a:p>
          <a:p>
            <a:pPr lvl="1"/>
            <a:r>
              <a:rPr lang="en-US" dirty="0"/>
              <a:t>Azure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simple_text_to_image.mjs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4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Generative Expand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Requires a source image</a:t>
            </a:r>
          </a:p>
          <a:p>
            <a:r>
              <a:rPr lang="en-US" dirty="0"/>
              <a:t>Prompt is optional</a:t>
            </a:r>
          </a:p>
          <a:p>
            <a:r>
              <a:rPr lang="en-US" dirty="0"/>
              <a:t>Can specify sizes, number of results, placement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https://developer.adobe.com/firefly-services/docs/firefly-api/guides/api/generative_expand/V3/</a:t>
            </a:r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4"/>
              </a:rPr>
              <a:t>https://developer.adobe.com/firefly-services/docs/firefly-api/guides/api/upload_image/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0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F2C14-8CF4-2047-D9D5-BCF98C78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12" y="60325"/>
            <a:ext cx="8898775" cy="67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7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AE23F-9FF1-BE21-67E9-ECA4B704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92" y="-162183"/>
            <a:ext cx="8165215" cy="71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96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simple_expand_image.mjs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73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Photoshop/Lightroom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Ensure inputs are on cloud storage, and have a place for output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Result is a “job” URL</a:t>
            </a:r>
          </a:p>
          <a:p>
            <a:r>
              <a:rPr lang="en-US" dirty="0"/>
              <a:t>Ping job URL for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05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614D-8140-8789-1BFE-6625B953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–Lightroom </a:t>
            </a:r>
            <a:r>
              <a:rPr lang="en-US" dirty="0" err="1"/>
              <a:t>AutoTone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182D-8B83-416B-BE7C-664A7FBE02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requires an input URL, output URL, and image type</a:t>
            </a:r>
          </a:p>
          <a:p>
            <a:r>
              <a:rPr lang="en-US" dirty="0"/>
              <a:t>Can specify quality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https://developer.adobe.com/firefly-services/docs/lightroom/api/lightroom_autoTone/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 – will require SDK/custom code for your cloud storage</a:t>
            </a:r>
          </a:p>
        </p:txBody>
      </p:sp>
    </p:spTree>
    <p:extLst>
      <p:ext uri="{BB962C8B-B14F-4D97-AF65-F5344CB8AC3E}">
        <p14:creationId xmlns:p14="http://schemas.microsoft.com/office/powerpoint/2010/main" val="2047626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77AC-D46D-EC54-8748-C4CD2A6E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4DFCB-60CA-0983-913F-38846EE2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" y="0"/>
            <a:ext cx="10912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simple_autotone.mjs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5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6FB4-2FBC-3E33-EA1E-0FFEC03A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48A-21C0-9522-9EE9-384C5101E4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Slide deck, demos, labs: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6F183-04FA-B934-2927-9CCA3ABA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09" y="2273381"/>
            <a:ext cx="3475941" cy="347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44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3655-7426-E98F-4D98-481DDE8D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83DE-D6A4-B43F-67F8-81C3153A53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using PS/LR, prepare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Coordinate the flow of assets from your source to Firefly/cloud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and test the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56C7-283C-159B-2593-2AA56BE2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8D4A-DD63-53F0-5E4B-7250C133EC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Firefly to generate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Photoshop to render a thumbnail version*</a:t>
            </a:r>
          </a:p>
        </p:txBody>
      </p:sp>
    </p:spTree>
    <p:extLst>
      <p:ext uri="{BB962C8B-B14F-4D97-AF65-F5344CB8AC3E}">
        <p14:creationId xmlns:p14="http://schemas.microsoft.com/office/powerpoint/2010/main" val="287724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workflow_demo.mjs</a:t>
            </a:r>
            <a:endParaRPr lang="en-US" dirty="0"/>
          </a:p>
          <a:p>
            <a:r>
              <a:rPr lang="en-US" dirty="0"/>
              <a:t>Run demos/workflow_demo_2.mjs</a:t>
            </a:r>
          </a:p>
        </p:txBody>
      </p:sp>
    </p:spTree>
    <p:extLst>
      <p:ext uri="{BB962C8B-B14F-4D97-AF65-F5344CB8AC3E}">
        <p14:creationId xmlns:p14="http://schemas.microsoft.com/office/powerpoint/2010/main" val="12362620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7F87-213A-5D99-D676-3F88BCD1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108B-66E5-8937-0905-61FB34B55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Site (with links to docs) - </a:t>
            </a:r>
            <a:r>
              <a:rPr lang="en-US" dirty="0">
                <a:hlinkClick r:id="rId3"/>
              </a:rPr>
              <a:t>https://developer.adobe.com/firefly-services/docs/guides/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SDK - </a:t>
            </a:r>
            <a:r>
              <a:rPr lang="en-US" dirty="0">
                <a:hlinkClick r:id="rId4"/>
              </a:rPr>
              <a:t>https://developer.adobe.com/firefly-services/docs/guides/sdks/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– Your Rep!</a:t>
            </a:r>
          </a:p>
        </p:txBody>
      </p:sp>
    </p:spTree>
    <p:extLst>
      <p:ext uri="{BB962C8B-B14F-4D97-AF65-F5344CB8AC3E}">
        <p14:creationId xmlns:p14="http://schemas.microsoft.com/office/powerpoint/2010/main" val="399148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0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430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43E8-7ED6-4EA8-DC67-B9A1E6A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DCC6-2060-E7AD-173D-D2FA400CA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lab, we will describe the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feel free to go beyond, change things up, and so forth!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will have ten(</a:t>
            </a:r>
            <a:r>
              <a:rPr lang="en-US" dirty="0" err="1"/>
              <a:t>ish</a:t>
            </a:r>
            <a:r>
              <a:rPr lang="en-US" dirty="0"/>
              <a:t>) minutes, and then I’ll describe my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GitHub repo contains solutions for each exercise if you get lost</a:t>
            </a:r>
          </a:p>
          <a:p>
            <a:pPr marL="1033463" lvl="1" indent="-342900"/>
            <a:r>
              <a:rPr lang="en-US" dirty="0"/>
              <a:t>Some will have multiple showing more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3710636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image generation tool using the Firefly API and a custom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in the prompt via the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save the results to the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use a file for input</a:t>
            </a:r>
          </a:p>
        </p:txBody>
      </p:sp>
    </p:spTree>
    <p:extLst>
      <p:ext uri="{BB962C8B-B14F-4D97-AF65-F5344CB8AC3E}">
        <p14:creationId xmlns:p14="http://schemas.microsoft.com/office/powerpoint/2010/main" val="2585726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A422-F461-B583-8640-4CBD292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F589-0C98-44D2-751E-CC117BB92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7202-A92C-5B6E-D4AD-712204C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5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6451-EE64-1731-4A2B-83CC44C8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with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23-4D21-979F-71CD-55D404C22C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07C3C-4B82-A4F6-AB8D-0BE32AC5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8" y="705446"/>
            <a:ext cx="11097846" cy="5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are Firefly Services?</a:t>
            </a:r>
          </a:p>
        </p:txBody>
      </p:sp>
    </p:spTree>
    <p:extLst>
      <p:ext uri="{BB962C8B-B14F-4D97-AF65-F5344CB8AC3E}">
        <p14:creationId xmlns:p14="http://schemas.microsoft.com/office/powerpoint/2010/main" val="1952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that scans a folder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Uploads them to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Runs the Lightroom </a:t>
            </a:r>
            <a:r>
              <a:rPr lang="en-US" dirty="0" err="1"/>
              <a:t>AutoTone</a:t>
            </a:r>
            <a:r>
              <a:rPr lang="en-US" dirty="0"/>
              <a:t> on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results back to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You can skip the “upload/download” part if you wish and just work in cloud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 images in assets/</a:t>
            </a:r>
            <a:r>
              <a:rPr lang="en-US" dirty="0" err="1"/>
              <a:t>totone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3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dynamically driven image creation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 from a text file of prompts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prompt, generate one image (sized 1024 x 1024)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generate an expanded image (optionally create multiple different sizes)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Remember: The API creates URLs as outputs, and many methods support URLs as input</a:t>
            </a:r>
          </a:p>
        </p:txBody>
      </p:sp>
    </p:spTree>
    <p:extLst>
      <p:ext uri="{BB962C8B-B14F-4D97-AF65-F5344CB8AC3E}">
        <p14:creationId xmlns:p14="http://schemas.microsoft.com/office/powerpoint/2010/main" val="1971189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to automate background removal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Like Exercise 2, scan a folder and upload to cloud storage for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  <a:p>
            <a:pPr marL="1033463" lvl="1" indent="-342900"/>
            <a:r>
              <a:rPr lang="en-US" dirty="0"/>
              <a:t>How will you handle unique names?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samples images in assets/</a:t>
            </a:r>
            <a:r>
              <a:rPr lang="en-US" dirty="0" err="1"/>
              <a:t>removebg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81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Builds on last 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Take an image and remove the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a new image using a prompt and apply the main item from the previous image to the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Again, you can download, or keep in cloud storage</a:t>
            </a:r>
          </a:p>
        </p:txBody>
      </p:sp>
    </p:spTree>
    <p:extLst>
      <p:ext uri="{BB962C8B-B14F-4D97-AF65-F5344CB8AC3E}">
        <p14:creationId xmlns:p14="http://schemas.microsoft.com/office/powerpoint/2010/main" val="41413350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70DA-1362-879A-5007-B403526A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5CA04-91AF-9179-E115-3FBB5AC04B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a source PSD file...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“Apply PSD Edits” API to update text and output images</a:t>
            </a:r>
          </a:p>
          <a:p>
            <a:pPr marL="1033463" lvl="1" indent="-342900"/>
            <a:r>
              <a:rPr lang="en-US" dirty="0">
                <a:hlinkClick r:id="rId2"/>
              </a:rPr>
              <a:t>https://developer.adobe.com/firefly-services/docs/photoshop/api/photoshop_applyPsdEdits/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Process should pass in a set of tag lines (text file perhaps)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 generate output URLs for the various sizes</a:t>
            </a:r>
          </a:p>
        </p:txBody>
      </p:sp>
    </p:spTree>
    <p:extLst>
      <p:ext uri="{BB962C8B-B14F-4D97-AF65-F5344CB8AC3E}">
        <p14:creationId xmlns:p14="http://schemas.microsoft.com/office/powerpoint/2010/main" val="897248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A41AA-732A-1EF0-5766-D0F58360E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138" y="756355"/>
            <a:ext cx="6535724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7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 contact information:</a:t>
            </a:r>
          </a:p>
          <a:p>
            <a:pPr marL="1033463" lvl="1" indent="-342900"/>
            <a:r>
              <a:rPr lang="en-US" dirty="0"/>
              <a:t>Web: </a:t>
            </a:r>
            <a:r>
              <a:rPr lang="en-US" dirty="0" err="1"/>
              <a:t>www.raymondcamden.com</a:t>
            </a:r>
            <a:endParaRPr lang="en-US" dirty="0"/>
          </a:p>
          <a:p>
            <a:pPr marL="1033463" lvl="1" indent="-342900"/>
            <a:r>
              <a:rPr lang="en-US" dirty="0"/>
              <a:t>Email: </a:t>
            </a:r>
            <a:r>
              <a:rPr lang="en-US" dirty="0">
                <a:hlinkClick r:id="rId3"/>
              </a:rPr>
              <a:t>jedimaster@adobe.com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Slides, demos, and labs:</a:t>
            </a:r>
          </a:p>
          <a:p>
            <a:pPr marL="1033463" lvl="1" indent="-342900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94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A90D-CAA9-3ABD-8AF3-4CF26F02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anchor="t">
            <a:normAutofit/>
          </a:bodyPr>
          <a:lstStyle/>
          <a:p>
            <a:r>
              <a:rPr lang="en-US" dirty="0"/>
              <a:t>Firefly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9D0987-7215-E800-B3A3-ACBCEE15168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5042662"/>
              </p:ext>
            </p:extLst>
          </p:nvPr>
        </p:nvGraphicFramePr>
        <p:xfrm>
          <a:off x="291060" y="1394086"/>
          <a:ext cx="11521440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700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43D1-FF79-B1EB-D4E9-6C9701C8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3F7-3630-B9A5-6F21-F559F09533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Photoshop</a:t>
            </a:r>
          </a:p>
          <a:p>
            <a:r>
              <a:rPr lang="en-US" dirty="0"/>
              <a:t>Lightroom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Content Tagging (not covered today)</a:t>
            </a:r>
          </a:p>
        </p:txBody>
      </p:sp>
    </p:spTree>
    <p:extLst>
      <p:ext uri="{BB962C8B-B14F-4D97-AF65-F5344CB8AC3E}">
        <p14:creationId xmlns:p14="http://schemas.microsoft.com/office/powerpoint/2010/main" val="18889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7750-5407-8FA2-7861-0BFE081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1887-9963-6184-DE20-83CB493453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Photoshop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Execute Photoshop Actions</a:t>
            </a:r>
          </a:p>
          <a:p>
            <a:pPr lvl="1"/>
            <a:r>
              <a:rPr lang="en-US" dirty="0"/>
              <a:t>Create Renditions</a:t>
            </a:r>
          </a:p>
          <a:p>
            <a:pPr lvl="1"/>
            <a:r>
              <a:rPr lang="en-US" dirty="0"/>
              <a:t>Remove Background</a:t>
            </a:r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https://developer.adobe.com/firefly-services/docs/photoshop/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624767-55bd-4337-81e9-231fe4c24b8a">
      <UserInfo>
        <DisplayName>Nina Nasre</DisplayName>
        <AccountId>158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D3760EFA1234F8BF4DB58481FDC6B" ma:contentTypeVersion="11" ma:contentTypeDescription="Create a new document." ma:contentTypeScope="" ma:versionID="ac8b5583b814c39ba78a7ebc5dd47646">
  <xsd:schema xmlns:xsd="http://www.w3.org/2001/XMLSchema" xmlns:xs="http://www.w3.org/2001/XMLSchema" xmlns:p="http://schemas.microsoft.com/office/2006/metadata/properties" xmlns:ns2="ab92476f-235f-4404-b3ab-8c035fbf2d3e" xmlns:ns3="96624767-55bd-4337-81e9-231fe4c24b8a" targetNamespace="http://schemas.microsoft.com/office/2006/metadata/properties" ma:root="true" ma:fieldsID="cdbe35383d34dcd4dbf6bdf1b221d4bc" ns2:_="" ns3:_="">
    <xsd:import namespace="ab92476f-235f-4404-b3ab-8c035fbf2d3e"/>
    <xsd:import namespace="96624767-55bd-4337-81e9-231fe4c24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2476f-235f-4404-b3ab-8c035fbf2d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24767-55bd-4337-81e9-231fe4c24b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E2A38C-B329-4920-BB64-2F351C9C6CAB}">
  <ds:schemaRefs>
    <ds:schemaRef ds:uri="96624767-55bd-4337-81e9-231fe4c24b8a"/>
    <ds:schemaRef ds:uri="ab92476f-235f-4404-b3ab-8c035fbf2d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4613EC2-7C09-48BB-ACEF-E700AB21256E}">
  <ds:schemaRefs>
    <ds:schemaRef ds:uri="96624767-55bd-4337-81e9-231fe4c24b8a"/>
    <ds:schemaRef ds:uri="ab92476f-235f-4404-b3ab-8c035fbf2d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65876A-4A93-4A1B-8D99-AA1E81AC3A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7889</TotalTime>
  <Words>2385</Words>
  <Application>Microsoft Macintosh PowerPoint</Application>
  <PresentationFormat>Widescreen</PresentationFormat>
  <Paragraphs>324</Paragraphs>
  <Slides>67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Adobe Clean</vt:lpstr>
      <vt:lpstr>Adobe Clean ExtraBold</vt:lpstr>
      <vt:lpstr>Adobe Clean SemiLight</vt:lpstr>
      <vt:lpstr>Arial</vt:lpstr>
      <vt:lpstr>Calibri</vt:lpstr>
      <vt:lpstr>Adobe Corporate Master 2020</vt:lpstr>
      <vt:lpstr>Firefly Services</vt:lpstr>
      <vt:lpstr>Agenda</vt:lpstr>
      <vt:lpstr>PowerPoint Presentation</vt:lpstr>
      <vt:lpstr>What You Need</vt:lpstr>
      <vt:lpstr>Assets</vt:lpstr>
      <vt:lpstr>PowerPoint Presentation</vt:lpstr>
      <vt:lpstr>Firefly Services</vt:lpstr>
      <vt:lpstr>Service Families</vt:lpstr>
      <vt:lpstr>Photoshop APIs </vt:lpstr>
      <vt:lpstr>Photoshop API Examples</vt:lpstr>
      <vt:lpstr>Photoshop API Examples</vt:lpstr>
      <vt:lpstr>Photoshop API Examples</vt:lpstr>
      <vt:lpstr>Photoshop API Examples</vt:lpstr>
      <vt:lpstr>Lightroom APIs</vt:lpstr>
      <vt:lpstr>Lightroom API Examples</vt:lpstr>
      <vt:lpstr>Lightroom API Examples</vt:lpstr>
      <vt:lpstr>Firefly APIs</vt:lpstr>
      <vt:lpstr>Firefly API Examples</vt:lpstr>
      <vt:lpstr>Firefly API Examples</vt:lpstr>
      <vt:lpstr>Firefly API Examples</vt:lpstr>
      <vt:lpstr>Firefly API Examples</vt:lpstr>
      <vt:lpstr>PowerPoint Presentation</vt:lpstr>
      <vt:lpstr>PowerPoint Presentation</vt:lpstr>
      <vt:lpstr>Firefly API Examples</vt:lpstr>
      <vt:lpstr>Firefly API Examples</vt:lpstr>
      <vt:lpstr>Content Tagging APIs</vt:lpstr>
      <vt:lpstr>PowerPoint Presentation</vt:lpstr>
      <vt:lpstr>What problems do Firefly Services solve?</vt:lpstr>
      <vt:lpstr>Workflow Automation – An Example</vt:lpstr>
      <vt:lpstr>Asset Generation – An Example</vt:lpstr>
      <vt:lpstr>PowerPoint Presentation</vt:lpstr>
      <vt:lpstr>General Flow</vt:lpstr>
      <vt:lpstr>Reference Docs</vt:lpstr>
      <vt:lpstr>Getting an Access Token</vt:lpstr>
      <vt:lpstr>Getting an Access Token - Code</vt:lpstr>
      <vt:lpstr>Demo</vt:lpstr>
      <vt:lpstr>Making an API Call - Firefly</vt:lpstr>
      <vt:lpstr>Making an API Call – Firefly Text to Image</vt:lpstr>
      <vt:lpstr>Example</vt:lpstr>
      <vt:lpstr>Demo</vt:lpstr>
      <vt:lpstr>Making an API Call – Firefly Generative Expand</vt:lpstr>
      <vt:lpstr>Example</vt:lpstr>
      <vt:lpstr>Example</vt:lpstr>
      <vt:lpstr>Demo</vt:lpstr>
      <vt:lpstr>Making an API Call – Photoshop/Lightroom</vt:lpstr>
      <vt:lpstr>Making an API Call –Lightroom AutoTone</vt:lpstr>
      <vt:lpstr>Example</vt:lpstr>
      <vt:lpstr>Example</vt:lpstr>
      <vt:lpstr>Demo</vt:lpstr>
      <vt:lpstr>Putting it Together</vt:lpstr>
      <vt:lpstr>Workflow Example</vt:lpstr>
      <vt:lpstr>Demo</vt:lpstr>
      <vt:lpstr>Resources</vt:lpstr>
      <vt:lpstr>Questions?</vt:lpstr>
      <vt:lpstr>PowerPoint Presentation</vt:lpstr>
      <vt:lpstr>Exercises</vt:lpstr>
      <vt:lpstr>Exercise 1</vt:lpstr>
      <vt:lpstr>Reminder</vt:lpstr>
      <vt:lpstr>Downloading with Node</vt:lpstr>
      <vt:lpstr>Exercise 2</vt:lpstr>
      <vt:lpstr>Exercise 3</vt:lpstr>
      <vt:lpstr>Exercise 4</vt:lpstr>
      <vt:lpstr>Exercise 5</vt:lpstr>
      <vt:lpstr>Exercise 6</vt:lpstr>
      <vt:lpstr>PowerPoint Presentation</vt:lpstr>
      <vt:lpstr>Final Questions?</vt:lpstr>
      <vt:lpstr>PowerPoint Presentation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Ray Camden</cp:lastModifiedBy>
  <cp:revision>53</cp:revision>
  <dcterms:created xsi:type="dcterms:W3CDTF">2020-03-17T17:00:03Z</dcterms:created>
  <dcterms:modified xsi:type="dcterms:W3CDTF">2024-08-15T17:14:51Z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0x010100409D3760EFA1234F8BF4DB58481FDC6B</vt:lpwstr>
  </property>
</Properties>
</file>